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953D4-98C7-4503-872C-98A856DA8230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F7DDA9D0-A000-4287-AF22-F2E49B74413B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Chief Operating</a:t>
          </a:r>
        </a:p>
        <a:p>
          <a:r>
            <a:rPr lang="en-GB" dirty="0"/>
            <a:t>Office</a:t>
          </a:r>
        </a:p>
        <a:p>
          <a:endParaRPr lang="en-GB" dirty="0"/>
        </a:p>
      </dgm:t>
    </dgm:pt>
    <dgm:pt modelId="{41E4F7E2-8AA1-4F1D-99E9-33464F9E4940}" type="parTrans" cxnId="{EB7D2B97-124C-416E-8D6C-58274F123A95}">
      <dgm:prSet/>
      <dgm:spPr/>
      <dgm:t>
        <a:bodyPr/>
        <a:lstStyle/>
        <a:p>
          <a:endParaRPr lang="en-GB"/>
        </a:p>
      </dgm:t>
    </dgm:pt>
    <dgm:pt modelId="{C871BB9B-C1E0-4686-82EA-3F20970C5A6B}" type="sibTrans" cxnId="{EB7D2B97-124C-416E-8D6C-58274F123A95}">
      <dgm:prSet/>
      <dgm:spPr/>
      <dgm:t>
        <a:bodyPr/>
        <a:lstStyle/>
        <a:p>
          <a:endParaRPr lang="en-GB"/>
        </a:p>
      </dgm:t>
    </dgm:pt>
    <dgm:pt modelId="{FF72D8B1-038A-4044-9850-E32CBE11F21B}" type="pres">
      <dgm:prSet presAssocID="{D94953D4-98C7-4503-872C-98A856DA82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AF5DF0-45AA-4127-9049-BB95780B08D4}" type="pres">
      <dgm:prSet presAssocID="{F7DDA9D0-A000-4287-AF22-F2E49B74413B}" presName="hierRoot1" presStyleCnt="0">
        <dgm:presLayoutVars>
          <dgm:hierBranch val="init"/>
        </dgm:presLayoutVars>
      </dgm:prSet>
      <dgm:spPr/>
    </dgm:pt>
    <dgm:pt modelId="{5A11C4F4-405D-460E-B66C-7272563D27B5}" type="pres">
      <dgm:prSet presAssocID="{F7DDA9D0-A000-4287-AF22-F2E49B74413B}" presName="rootComposite1" presStyleCnt="0"/>
      <dgm:spPr/>
    </dgm:pt>
    <dgm:pt modelId="{FCCFF837-B2F4-4913-82B3-2DE534A9240F}" type="pres">
      <dgm:prSet presAssocID="{F7DDA9D0-A000-4287-AF22-F2E49B74413B}" presName="rootText1" presStyleLbl="node0" presStyleIdx="0" presStyleCnt="1" custScaleX="116782">
        <dgm:presLayoutVars>
          <dgm:chPref val="3"/>
        </dgm:presLayoutVars>
      </dgm:prSet>
      <dgm:spPr/>
    </dgm:pt>
    <dgm:pt modelId="{12F1525C-D910-4804-8DE9-0949DF93E62D}" type="pres">
      <dgm:prSet presAssocID="{F7DDA9D0-A000-4287-AF22-F2E49B74413B}" presName="rootConnector1" presStyleLbl="node1" presStyleIdx="0" presStyleCnt="0"/>
      <dgm:spPr/>
    </dgm:pt>
    <dgm:pt modelId="{A1EAF451-5DE0-4C58-8D61-51E79CB6FAF1}" type="pres">
      <dgm:prSet presAssocID="{F7DDA9D0-A000-4287-AF22-F2E49B74413B}" presName="hierChild2" presStyleCnt="0"/>
      <dgm:spPr/>
    </dgm:pt>
    <dgm:pt modelId="{57ED2375-C7A9-467E-8630-BAF84FCE952C}" type="pres">
      <dgm:prSet presAssocID="{F7DDA9D0-A000-4287-AF22-F2E49B74413B}" presName="hierChild3" presStyleCnt="0"/>
      <dgm:spPr/>
    </dgm:pt>
  </dgm:ptLst>
  <dgm:cxnLst>
    <dgm:cxn modelId="{5434AB13-6FE7-49CA-A309-39A78C50EAB6}" type="presOf" srcId="{D94953D4-98C7-4503-872C-98A856DA8230}" destId="{FF72D8B1-038A-4044-9850-E32CBE11F21B}" srcOrd="0" destOrd="0" presId="urn:microsoft.com/office/officeart/2005/8/layout/orgChart1"/>
    <dgm:cxn modelId="{6E0E201C-7A23-47FE-8F1E-8E9954D6E06A}" type="presOf" srcId="{F7DDA9D0-A000-4287-AF22-F2E49B74413B}" destId="{FCCFF837-B2F4-4913-82B3-2DE534A9240F}" srcOrd="0" destOrd="0" presId="urn:microsoft.com/office/officeart/2005/8/layout/orgChart1"/>
    <dgm:cxn modelId="{EB7D2B97-124C-416E-8D6C-58274F123A95}" srcId="{D94953D4-98C7-4503-872C-98A856DA8230}" destId="{F7DDA9D0-A000-4287-AF22-F2E49B74413B}" srcOrd="0" destOrd="0" parTransId="{41E4F7E2-8AA1-4F1D-99E9-33464F9E4940}" sibTransId="{C871BB9B-C1E0-4686-82EA-3F20970C5A6B}"/>
    <dgm:cxn modelId="{536129E0-BE6D-4AA4-8412-03E5099FA463}" type="presOf" srcId="{F7DDA9D0-A000-4287-AF22-F2E49B74413B}" destId="{12F1525C-D910-4804-8DE9-0949DF93E62D}" srcOrd="1" destOrd="0" presId="urn:microsoft.com/office/officeart/2005/8/layout/orgChart1"/>
    <dgm:cxn modelId="{53A21279-2BF1-4D25-8FCB-42866B8ADCAC}" type="presParOf" srcId="{FF72D8B1-038A-4044-9850-E32CBE11F21B}" destId="{BFAF5DF0-45AA-4127-9049-BB95780B08D4}" srcOrd="0" destOrd="0" presId="urn:microsoft.com/office/officeart/2005/8/layout/orgChart1"/>
    <dgm:cxn modelId="{B911E105-6C04-43E8-9D9E-4BFDAD17298B}" type="presParOf" srcId="{BFAF5DF0-45AA-4127-9049-BB95780B08D4}" destId="{5A11C4F4-405D-460E-B66C-7272563D27B5}" srcOrd="0" destOrd="0" presId="urn:microsoft.com/office/officeart/2005/8/layout/orgChart1"/>
    <dgm:cxn modelId="{9DB7A15B-8F76-4052-9FD2-4B0970948A8A}" type="presParOf" srcId="{5A11C4F4-405D-460E-B66C-7272563D27B5}" destId="{FCCFF837-B2F4-4913-82B3-2DE534A9240F}" srcOrd="0" destOrd="0" presId="urn:microsoft.com/office/officeart/2005/8/layout/orgChart1"/>
    <dgm:cxn modelId="{A28F8EB8-5EF0-4E0F-BCFE-95531AB6266B}" type="presParOf" srcId="{5A11C4F4-405D-460E-B66C-7272563D27B5}" destId="{12F1525C-D910-4804-8DE9-0949DF93E62D}" srcOrd="1" destOrd="0" presId="urn:microsoft.com/office/officeart/2005/8/layout/orgChart1"/>
    <dgm:cxn modelId="{1A692BE4-B6E4-4C40-B4CF-B27D4EE67D76}" type="presParOf" srcId="{BFAF5DF0-45AA-4127-9049-BB95780B08D4}" destId="{A1EAF451-5DE0-4C58-8D61-51E79CB6FAF1}" srcOrd="1" destOrd="0" presId="urn:microsoft.com/office/officeart/2005/8/layout/orgChart1"/>
    <dgm:cxn modelId="{119A7035-8B76-48F6-88DD-0B4CE84232A4}" type="presParOf" srcId="{BFAF5DF0-45AA-4127-9049-BB95780B08D4}" destId="{57ED2375-C7A9-467E-8630-BAF84FCE952C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FF837-B2F4-4913-82B3-2DE534A9240F}">
      <dsp:nvSpPr>
        <dsp:cNvPr id="0" name=""/>
        <dsp:cNvSpPr/>
      </dsp:nvSpPr>
      <dsp:spPr>
        <a:xfrm>
          <a:off x="203101" y="251"/>
          <a:ext cx="1579759" cy="6763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Chief Operating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Office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</dsp:txBody>
      <dsp:txXfrm>
        <a:off x="203101" y="251"/>
        <a:ext cx="1579759" cy="676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0B336-2006-40F9-9AB3-071771B2E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D5D84-D211-4153-AFDC-76D479D39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83C2E-5694-4893-A4E0-7AEB1DD72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AD5F0-139B-4ECB-BB21-631F4579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D48C6-5A91-4BFF-AFB0-7513C691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4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66E1-7E63-4CB7-B05D-B15DA140E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40A92-A4FA-41CB-B57C-0CE59DCC9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DB329-5046-4D74-B180-CC755DC90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2D404-6F24-49F0-8D2E-1969B3BD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A605A-0F72-409F-9DDF-D01DF373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23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6A3E56-8A3E-49EB-83B3-6BBA91608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92D6B-8808-4770-AF7F-F172DAA10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4E550-A43D-4C52-A4DE-D6786434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41536-87EE-4446-B888-C78ED32A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1EE0C-4560-433A-B5B9-821AD7D1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33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C6A02-C8E0-4751-8F46-456AA127A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FC8DA-C663-4A09-94C3-39BA78DB0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B4197-24E5-47F3-B1AE-452055ED8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A99CE-2270-4720-B97A-AEE72F32E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984D9-4F6E-441C-AE48-21C3804D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3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E50A-E868-4BB4-8502-9B433B30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DA0F2-7536-4698-B48E-6792DB8FA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976CE-C868-4433-B581-99D6592C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E6519-7A63-4B64-BEE2-FB1D01EC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BD42A-A955-4E7C-82F2-2D868B2C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6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A3C1-7E3F-4084-AAAC-0ACD33173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8CE3C-350D-41E3-AC36-F1CAA7121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05E19-2A8F-4645-AAED-1B8B5C330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8AAE3-7226-4D9F-853F-4CA6376A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607C7-1B66-40AD-ADA5-9D1D23A5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43E58-582A-4D73-8F96-25622A87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D8DE3-6E0F-4D9D-836A-3A3C963DD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FAAD1-9F2A-4395-807D-08F726000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88EF3-DB5C-4D79-AB56-226FBE89A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9A201E-0ADF-4802-9397-FE2A54EAB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8C5C3C-8A8C-4A62-9015-9E833EF88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98C8B8-2BB2-4B97-81C0-AAC45C3C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A0DDC-27F5-40D0-A843-85D03662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C3C25F-9827-4BF6-BB1D-ECB6CF8B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7FAF-1C66-410C-A5AC-AD95FB79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14108F-1DE5-4907-B0ED-684612D6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38BC5-B830-452A-B0D8-F895C5716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55F97-A78A-4353-8C70-4A10063A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9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72BE23-3A2C-4ECA-9C9E-CE2332F14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593B7-935C-4C89-B888-8196A1FC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281CC-C09A-4CAA-8F1D-229ED761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49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3211-7F58-4486-ACDC-D366934D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317AD-B9F7-490A-B96F-4FE77444C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28D28-AEBE-4DE5-8499-6FE70F237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47D1B-7D72-4A18-92F0-EE2F47506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8CDE7-51E2-418F-8A08-6D293FFC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65FEC-CA84-4129-80A1-57245A9B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7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3480-9E2D-482F-AE0C-A6053D047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B8341-F0B9-4EEE-9EA3-07B7DE5B7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1D9F2-940B-4805-946D-9DC33EAB3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5BFEF-97FD-4CA8-927C-E115F338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ECE61-E82D-4ED3-BA97-94955254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8B9C8-FF10-493C-966E-EF08A9ED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99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1FC81B-60F8-4C99-8C93-7F4FA2B30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A6ABE-636B-4483-A337-5D6E2FA7E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53165-C5BD-45AD-86CB-4AC97607D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77A9-B255-4FB6-B293-38D7D0A4A3D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BDFF7-2201-4820-9643-026785414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0AFED-D8E0-4D2B-B1BE-F03A4948C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F4C57-CC64-433D-B3EF-AF29CA28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24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DE86DA-9398-4197-805D-44A730B88980}"/>
              </a:ext>
            </a:extLst>
          </p:cNvPr>
          <p:cNvSpPr txBox="1"/>
          <p:nvPr/>
        </p:nvSpPr>
        <p:spPr>
          <a:xfrm>
            <a:off x="4865618" y="187053"/>
            <a:ext cx="3431093" cy="8859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dirty="0"/>
              <a:t> Chief  Medical Officer</a:t>
            </a:r>
          </a:p>
          <a:p>
            <a:pPr algn="ctr"/>
            <a:endParaRPr lang="en-GB" b="1" dirty="0"/>
          </a:p>
          <a:p>
            <a:pPr algn="ctr"/>
            <a:endParaRPr lang="en-GB" sz="12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FF62A2-5EB4-488F-8350-39876DDC2864}"/>
              </a:ext>
            </a:extLst>
          </p:cNvPr>
          <p:cNvSpPr txBox="1"/>
          <p:nvPr/>
        </p:nvSpPr>
        <p:spPr>
          <a:xfrm>
            <a:off x="1080823" y="1388093"/>
            <a:ext cx="2337768" cy="10264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sz="1400" dirty="0"/>
              <a:t>Medical Director - Planned Care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29267E-9268-4204-9A6D-45339E94F685}"/>
              </a:ext>
            </a:extLst>
          </p:cNvPr>
          <p:cNvSpPr txBox="1"/>
          <p:nvPr/>
        </p:nvSpPr>
        <p:spPr>
          <a:xfrm>
            <a:off x="3636241" y="1388093"/>
            <a:ext cx="2340492" cy="10264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sz="1400" dirty="0"/>
              <a:t>Medical Director - Unplanned Care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B7979C-1CB7-46BA-AB63-7E08CFEF8974}"/>
              </a:ext>
            </a:extLst>
          </p:cNvPr>
          <p:cNvSpPr txBox="1"/>
          <p:nvPr/>
        </p:nvSpPr>
        <p:spPr>
          <a:xfrm>
            <a:off x="6612422" y="1388093"/>
            <a:ext cx="2410912" cy="10264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sz="1400" dirty="0"/>
              <a:t>Medical Director - Governance and Risk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9CBDBA-8426-45CE-8A95-38DBAC8F352B}"/>
              </a:ext>
            </a:extLst>
          </p:cNvPr>
          <p:cNvSpPr txBox="1"/>
          <p:nvPr/>
        </p:nvSpPr>
        <p:spPr>
          <a:xfrm>
            <a:off x="9184856" y="1388094"/>
            <a:ext cx="2410912" cy="10264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sz="1400" dirty="0"/>
              <a:t>Medical Director - Professional Standards &amp; Workforce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049069-B486-4235-985F-32662F1E499E}"/>
              </a:ext>
            </a:extLst>
          </p:cNvPr>
          <p:cNvSpPr txBox="1"/>
          <p:nvPr/>
        </p:nvSpPr>
        <p:spPr>
          <a:xfrm>
            <a:off x="968719" y="3984101"/>
            <a:ext cx="1940671" cy="8039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AMD </a:t>
            </a:r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Research &amp; Innovation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DF64AB-1471-412B-8A4F-80CFA73813CE}"/>
              </a:ext>
            </a:extLst>
          </p:cNvPr>
          <p:cNvSpPr txBox="1"/>
          <p:nvPr/>
        </p:nvSpPr>
        <p:spPr>
          <a:xfrm>
            <a:off x="3154015" y="3981431"/>
            <a:ext cx="1940670" cy="8016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AMD </a:t>
            </a:r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Children’s Hospital</a:t>
            </a:r>
          </a:p>
          <a:p>
            <a:pPr algn="ctr"/>
            <a:endParaRPr lang="en-GB" sz="16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51EAF5-2982-47FA-8A2B-061352991C4F}"/>
              </a:ext>
            </a:extLst>
          </p:cNvPr>
          <p:cNvSpPr txBox="1"/>
          <p:nvPr/>
        </p:nvSpPr>
        <p:spPr>
          <a:xfrm>
            <a:off x="3154013" y="3027006"/>
            <a:ext cx="1940672" cy="8039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AMD </a:t>
            </a:r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Leeds Improvement Method</a:t>
            </a:r>
          </a:p>
          <a:p>
            <a:pPr algn="ctr"/>
            <a:endParaRPr lang="en-GB" sz="16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074331-ADC4-48B9-8788-177B446B0C8D}"/>
              </a:ext>
            </a:extLst>
          </p:cNvPr>
          <p:cNvSpPr txBox="1"/>
          <p:nvPr/>
        </p:nvSpPr>
        <p:spPr>
          <a:xfrm>
            <a:off x="977553" y="3027007"/>
            <a:ext cx="1940672" cy="8039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AMD </a:t>
            </a:r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Quality Improvement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1E859D-16E8-4C91-8392-F1CBCD5A26D9}"/>
              </a:ext>
            </a:extLst>
          </p:cNvPr>
          <p:cNvSpPr txBox="1"/>
          <p:nvPr/>
        </p:nvSpPr>
        <p:spPr>
          <a:xfrm>
            <a:off x="5529605" y="3027006"/>
            <a:ext cx="1940671" cy="8039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AMD </a:t>
            </a:r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Clinical Risk</a:t>
            </a:r>
          </a:p>
          <a:p>
            <a:pPr algn="ctr"/>
            <a:endParaRPr lang="en-GB" sz="16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489311-4E0A-4E32-9778-46DC123D1B4E}"/>
              </a:ext>
            </a:extLst>
          </p:cNvPr>
          <p:cNvSpPr txBox="1"/>
          <p:nvPr/>
        </p:nvSpPr>
        <p:spPr>
          <a:xfrm>
            <a:off x="9924611" y="2673453"/>
            <a:ext cx="1939360" cy="812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AMD </a:t>
            </a:r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Medical Workforce</a:t>
            </a:r>
          </a:p>
          <a:p>
            <a:pPr algn="ctr"/>
            <a:endParaRPr lang="en-GB" sz="16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1E6702-1DE2-42B7-8FCF-F1E1D4917D10}"/>
              </a:ext>
            </a:extLst>
          </p:cNvPr>
          <p:cNvSpPr txBox="1"/>
          <p:nvPr/>
        </p:nvSpPr>
        <p:spPr>
          <a:xfrm>
            <a:off x="7562522" y="3034836"/>
            <a:ext cx="1939360" cy="7961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AMD </a:t>
            </a:r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Governance &amp; Digital</a:t>
            </a:r>
          </a:p>
          <a:p>
            <a:pPr algn="ctr"/>
            <a:endParaRPr lang="en-GB" sz="16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3E86A8-78AD-4C2E-8D6F-A9DD1B4D0006}"/>
              </a:ext>
            </a:extLst>
          </p:cNvPr>
          <p:cNvSpPr txBox="1"/>
          <p:nvPr/>
        </p:nvSpPr>
        <p:spPr>
          <a:xfrm>
            <a:off x="9924611" y="3725506"/>
            <a:ext cx="1939360" cy="812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GB" sz="1600" dirty="0"/>
          </a:p>
          <a:p>
            <a:pPr lvl="0"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AMD </a:t>
            </a:r>
          </a:p>
          <a:p>
            <a:pPr lvl="0"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Med Education</a:t>
            </a:r>
          </a:p>
          <a:p>
            <a:pPr algn="ctr"/>
            <a:endParaRPr lang="en-GB" sz="16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19EAD5-3B21-4262-ADF9-40CB8C62FD44}"/>
              </a:ext>
            </a:extLst>
          </p:cNvPr>
          <p:cNvSpPr txBox="1"/>
          <p:nvPr/>
        </p:nvSpPr>
        <p:spPr>
          <a:xfrm>
            <a:off x="6047460" y="4078387"/>
            <a:ext cx="1896109" cy="79615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GB" sz="1600" dirty="0"/>
          </a:p>
          <a:p>
            <a:pPr lvl="0" algn="ctr"/>
            <a:r>
              <a:rPr lang="en-GB" sz="1400" dirty="0"/>
              <a:t>Lead Clinician </a:t>
            </a:r>
          </a:p>
          <a:p>
            <a:pPr lvl="0" algn="ctr"/>
            <a:r>
              <a:rPr lang="en-GB" sz="1400" dirty="0"/>
              <a:t>Clinical Risk</a:t>
            </a:r>
          </a:p>
          <a:p>
            <a:pPr lvl="0" algn="ctr"/>
            <a:endParaRPr lang="en-GB" sz="1400" i="1" dirty="0"/>
          </a:p>
          <a:p>
            <a:pPr algn="ctr"/>
            <a:endParaRPr lang="en-GB" sz="16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5CD58C-A897-493F-90C7-FA3E1FE93E2E}"/>
              </a:ext>
            </a:extLst>
          </p:cNvPr>
          <p:cNvSpPr txBox="1"/>
          <p:nvPr/>
        </p:nvSpPr>
        <p:spPr>
          <a:xfrm>
            <a:off x="6047459" y="5114349"/>
            <a:ext cx="1896109" cy="79615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GB" sz="1600" dirty="0"/>
          </a:p>
          <a:p>
            <a:pPr lvl="0" algn="ctr"/>
            <a:r>
              <a:rPr lang="en-GB" sz="1400" dirty="0"/>
              <a:t>Lead Clinician </a:t>
            </a:r>
          </a:p>
          <a:p>
            <a:pPr lvl="0" algn="ctr"/>
            <a:r>
              <a:rPr lang="en-GB" sz="1400" dirty="0"/>
              <a:t>Lessons Learned</a:t>
            </a:r>
          </a:p>
          <a:p>
            <a:pPr algn="ctr"/>
            <a:endParaRPr lang="en-GB" sz="1600" b="1" dirty="0"/>
          </a:p>
        </p:txBody>
      </p:sp>
      <p:graphicFrame>
        <p:nvGraphicFramePr>
          <p:cNvPr id="36" name="Diagram 35">
            <a:extLst>
              <a:ext uri="{FF2B5EF4-FFF2-40B4-BE49-F238E27FC236}">
                <a16:creationId xmlns:a16="http://schemas.microsoft.com/office/drawing/2014/main" id="{7316C285-5E64-441E-9AA0-2D5725DBF7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5010594"/>
              </p:ext>
            </p:extLst>
          </p:nvPr>
        </p:nvGraphicFramePr>
        <p:xfrm>
          <a:off x="276916" y="255504"/>
          <a:ext cx="1985962" cy="676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9B0D7A5-C0FF-45A5-9724-2C5D44B67448}"/>
              </a:ext>
            </a:extLst>
          </p:cNvPr>
          <p:cNvCxnSpPr>
            <a:cxnSpLocks/>
          </p:cNvCxnSpPr>
          <p:nvPr/>
        </p:nvCxnSpPr>
        <p:spPr>
          <a:xfrm>
            <a:off x="1298472" y="932378"/>
            <a:ext cx="0" cy="45571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0124D-B0A4-4DD8-B402-5F1BF3EC1387}"/>
              </a:ext>
            </a:extLst>
          </p:cNvPr>
          <p:cNvCxnSpPr/>
          <p:nvPr/>
        </p:nvCxnSpPr>
        <p:spPr>
          <a:xfrm>
            <a:off x="1298472" y="1074693"/>
            <a:ext cx="3259862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ED2CFEC-2730-4C6A-A0A6-6F8CECAE8F2F}"/>
              </a:ext>
            </a:extLst>
          </p:cNvPr>
          <p:cNvCxnSpPr>
            <a:cxnSpLocks/>
          </p:cNvCxnSpPr>
          <p:nvPr/>
        </p:nvCxnSpPr>
        <p:spPr>
          <a:xfrm>
            <a:off x="4558334" y="1074693"/>
            <a:ext cx="0" cy="313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97A87E5-B0DC-4D05-BFEC-8F65EEC219B1}"/>
              </a:ext>
            </a:extLst>
          </p:cNvPr>
          <p:cNvCxnSpPr>
            <a:cxnSpLocks/>
          </p:cNvCxnSpPr>
          <p:nvPr/>
        </p:nvCxnSpPr>
        <p:spPr>
          <a:xfrm>
            <a:off x="6274181" y="1073033"/>
            <a:ext cx="0" cy="1638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D2E3515-7D73-404E-A825-59CC48070892}"/>
              </a:ext>
            </a:extLst>
          </p:cNvPr>
          <p:cNvCxnSpPr>
            <a:cxnSpLocks/>
          </p:cNvCxnSpPr>
          <p:nvPr/>
        </p:nvCxnSpPr>
        <p:spPr>
          <a:xfrm>
            <a:off x="1914525" y="2711951"/>
            <a:ext cx="43596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19CAFB3-99D6-440C-B623-3968B09F2538}"/>
              </a:ext>
            </a:extLst>
          </p:cNvPr>
          <p:cNvCxnSpPr>
            <a:cxnSpLocks/>
          </p:cNvCxnSpPr>
          <p:nvPr/>
        </p:nvCxnSpPr>
        <p:spPr>
          <a:xfrm flipH="1">
            <a:off x="9598407" y="2414588"/>
            <a:ext cx="1" cy="177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5035BFE-1A34-49B9-A4AC-4894B091498D}"/>
              </a:ext>
            </a:extLst>
          </p:cNvPr>
          <p:cNvCxnSpPr>
            <a:cxnSpLocks/>
          </p:cNvCxnSpPr>
          <p:nvPr/>
        </p:nvCxnSpPr>
        <p:spPr>
          <a:xfrm>
            <a:off x="10887217" y="4538306"/>
            <a:ext cx="0" cy="212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CB1AC00-954C-4D51-A318-275A376E9182}"/>
              </a:ext>
            </a:extLst>
          </p:cNvPr>
          <p:cNvCxnSpPr>
            <a:cxnSpLocks/>
          </p:cNvCxnSpPr>
          <p:nvPr/>
        </p:nvCxnSpPr>
        <p:spPr>
          <a:xfrm>
            <a:off x="9598407" y="4191813"/>
            <a:ext cx="2749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FB47831-2975-48CB-8D24-0E8619CFE011}"/>
              </a:ext>
            </a:extLst>
          </p:cNvPr>
          <p:cNvCxnSpPr>
            <a:cxnSpLocks/>
          </p:cNvCxnSpPr>
          <p:nvPr/>
        </p:nvCxnSpPr>
        <p:spPr>
          <a:xfrm>
            <a:off x="9598407" y="3027006"/>
            <a:ext cx="2749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1763130-81C0-4C9F-A206-FAD4D3F5538B}"/>
              </a:ext>
            </a:extLst>
          </p:cNvPr>
          <p:cNvCxnSpPr>
            <a:cxnSpLocks/>
          </p:cNvCxnSpPr>
          <p:nvPr/>
        </p:nvCxnSpPr>
        <p:spPr>
          <a:xfrm>
            <a:off x="7686367" y="2376090"/>
            <a:ext cx="0" cy="297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2FA9027-5AB7-4B31-9902-6AFAC4962063}"/>
              </a:ext>
            </a:extLst>
          </p:cNvPr>
          <p:cNvCxnSpPr>
            <a:cxnSpLocks/>
          </p:cNvCxnSpPr>
          <p:nvPr/>
        </p:nvCxnSpPr>
        <p:spPr>
          <a:xfrm>
            <a:off x="6848167" y="2673453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852462A-B09D-411B-9252-FDAF6CBBE1FF}"/>
              </a:ext>
            </a:extLst>
          </p:cNvPr>
          <p:cNvCxnSpPr>
            <a:cxnSpLocks/>
          </p:cNvCxnSpPr>
          <p:nvPr/>
        </p:nvCxnSpPr>
        <p:spPr>
          <a:xfrm>
            <a:off x="6847805" y="2681634"/>
            <a:ext cx="362" cy="306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FF05B03-04EC-406D-A232-6D2CAE7BE3C6}"/>
              </a:ext>
            </a:extLst>
          </p:cNvPr>
          <p:cNvCxnSpPr>
            <a:cxnSpLocks/>
          </p:cNvCxnSpPr>
          <p:nvPr/>
        </p:nvCxnSpPr>
        <p:spPr>
          <a:xfrm>
            <a:off x="8524205" y="2673453"/>
            <a:ext cx="362" cy="306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782110E-F106-4184-A0C0-D2AEBAB6EA94}"/>
              </a:ext>
            </a:extLst>
          </p:cNvPr>
          <p:cNvCxnSpPr>
            <a:cxnSpLocks/>
          </p:cNvCxnSpPr>
          <p:nvPr/>
        </p:nvCxnSpPr>
        <p:spPr>
          <a:xfrm flipH="1">
            <a:off x="5750473" y="3830991"/>
            <a:ext cx="1" cy="1638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72FBCAA-9460-4679-BECD-10A516DD7ECD}"/>
              </a:ext>
            </a:extLst>
          </p:cNvPr>
          <p:cNvCxnSpPr>
            <a:cxnSpLocks/>
          </p:cNvCxnSpPr>
          <p:nvPr/>
        </p:nvCxnSpPr>
        <p:spPr>
          <a:xfrm>
            <a:off x="5750473" y="5469907"/>
            <a:ext cx="2749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52B0270-2C26-4068-BB54-964689C16356}"/>
              </a:ext>
            </a:extLst>
          </p:cNvPr>
          <p:cNvCxnSpPr>
            <a:cxnSpLocks/>
          </p:cNvCxnSpPr>
          <p:nvPr/>
        </p:nvCxnSpPr>
        <p:spPr>
          <a:xfrm>
            <a:off x="5750472" y="4476464"/>
            <a:ext cx="2749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68C5C3C-8EF8-414D-BF6A-BC30A1256736}"/>
              </a:ext>
            </a:extLst>
          </p:cNvPr>
          <p:cNvCxnSpPr>
            <a:cxnSpLocks/>
          </p:cNvCxnSpPr>
          <p:nvPr/>
        </p:nvCxnSpPr>
        <p:spPr>
          <a:xfrm>
            <a:off x="1904027" y="2716866"/>
            <a:ext cx="362" cy="306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42B0410-B8E4-4DA9-B30C-668256062B54}"/>
              </a:ext>
            </a:extLst>
          </p:cNvPr>
          <p:cNvCxnSpPr>
            <a:cxnSpLocks/>
          </p:cNvCxnSpPr>
          <p:nvPr/>
        </p:nvCxnSpPr>
        <p:spPr>
          <a:xfrm>
            <a:off x="4135418" y="2716866"/>
            <a:ext cx="362" cy="306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EC130EB-389C-40C6-AB25-17C7E8205BB2}"/>
              </a:ext>
            </a:extLst>
          </p:cNvPr>
          <p:cNvCxnSpPr>
            <a:cxnSpLocks/>
          </p:cNvCxnSpPr>
          <p:nvPr/>
        </p:nvCxnSpPr>
        <p:spPr>
          <a:xfrm>
            <a:off x="1835902" y="1245777"/>
            <a:ext cx="85940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6981FEC-27B2-4DE4-9451-A65F127D7A56}"/>
              </a:ext>
            </a:extLst>
          </p:cNvPr>
          <p:cNvCxnSpPr>
            <a:cxnSpLocks/>
          </p:cNvCxnSpPr>
          <p:nvPr/>
        </p:nvCxnSpPr>
        <p:spPr>
          <a:xfrm>
            <a:off x="7686367" y="1238244"/>
            <a:ext cx="0" cy="171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2AB903C-F4A4-4447-B850-94D8E5EEB04D}"/>
              </a:ext>
            </a:extLst>
          </p:cNvPr>
          <p:cNvCxnSpPr>
            <a:cxnSpLocks/>
          </p:cNvCxnSpPr>
          <p:nvPr/>
        </p:nvCxnSpPr>
        <p:spPr>
          <a:xfrm>
            <a:off x="10541956" y="1243915"/>
            <a:ext cx="0" cy="176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6EE5484-6DEA-4DBF-A86D-6A6DCB934C53}"/>
              </a:ext>
            </a:extLst>
          </p:cNvPr>
          <p:cNvCxnSpPr>
            <a:cxnSpLocks/>
          </p:cNvCxnSpPr>
          <p:nvPr/>
        </p:nvCxnSpPr>
        <p:spPr>
          <a:xfrm>
            <a:off x="4932194" y="1247982"/>
            <a:ext cx="3417" cy="189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8781837-1D37-4023-852F-82AC266E5F08}"/>
              </a:ext>
            </a:extLst>
          </p:cNvPr>
          <p:cNvCxnSpPr>
            <a:cxnSpLocks/>
          </p:cNvCxnSpPr>
          <p:nvPr/>
        </p:nvCxnSpPr>
        <p:spPr>
          <a:xfrm>
            <a:off x="1928903" y="1245777"/>
            <a:ext cx="3699" cy="234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48ED27D5-211B-47C3-8C42-3E8F40ED0B1F}"/>
              </a:ext>
            </a:extLst>
          </p:cNvPr>
          <p:cNvSpPr txBox="1"/>
          <p:nvPr/>
        </p:nvSpPr>
        <p:spPr>
          <a:xfrm>
            <a:off x="212711" y="6233164"/>
            <a:ext cx="4881974" cy="369332"/>
          </a:xfrm>
          <a:prstGeom prst="rect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CORPORATE MEDICAL DIRECTORATE STRUCTURE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A2848F-51DE-42EC-9512-7ACA40F38C94}"/>
              </a:ext>
            </a:extLst>
          </p:cNvPr>
          <p:cNvSpPr txBox="1"/>
          <p:nvPr/>
        </p:nvSpPr>
        <p:spPr>
          <a:xfrm>
            <a:off x="9924611" y="4815269"/>
            <a:ext cx="1896109" cy="9144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GB" sz="1600" dirty="0"/>
          </a:p>
          <a:p>
            <a:pPr lvl="0" algn="ctr"/>
            <a:r>
              <a:rPr lang="en-GB" sz="1400" dirty="0">
                <a:solidFill>
                  <a:schemeClr val="bg1"/>
                </a:solidFill>
              </a:rPr>
              <a:t>Director of Undergraduate Medical Education</a:t>
            </a:r>
          </a:p>
          <a:p>
            <a:pPr algn="ctr"/>
            <a:endParaRPr lang="en-GB" sz="16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C2C149-2D5F-4CEB-A2FB-BF4CE53B83E8}"/>
              </a:ext>
            </a:extLst>
          </p:cNvPr>
          <p:cNvSpPr txBox="1"/>
          <p:nvPr/>
        </p:nvSpPr>
        <p:spPr>
          <a:xfrm>
            <a:off x="5172814" y="6216530"/>
            <a:ext cx="115531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000" b="1" i="1" dirty="0"/>
              <a:t>Medical Directors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38BCEC-78C2-4043-9CEE-EA5F522F1C6A}"/>
              </a:ext>
            </a:extLst>
          </p:cNvPr>
          <p:cNvSpPr txBox="1"/>
          <p:nvPr/>
        </p:nvSpPr>
        <p:spPr>
          <a:xfrm>
            <a:off x="6406259" y="6220011"/>
            <a:ext cx="1155316" cy="369332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000" b="1" i="1" dirty="0">
                <a:solidFill>
                  <a:schemeClr val="tx1"/>
                </a:solidFill>
              </a:rPr>
              <a:t>Associate Medical Directors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8DDDD47-D4A6-406E-8645-A60DB5D7E00F}"/>
              </a:ext>
            </a:extLst>
          </p:cNvPr>
          <p:cNvSpPr txBox="1"/>
          <p:nvPr/>
        </p:nvSpPr>
        <p:spPr>
          <a:xfrm>
            <a:off x="7644392" y="6216530"/>
            <a:ext cx="115531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000" b="1" i="1" dirty="0"/>
              <a:t>Directors/Lead Clinicians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3DA83B8-2EFE-4358-B408-12B88F62245D}"/>
              </a:ext>
            </a:extLst>
          </p:cNvPr>
          <p:cNvSpPr txBox="1"/>
          <p:nvPr/>
        </p:nvSpPr>
        <p:spPr>
          <a:xfrm>
            <a:off x="2063553" y="5110433"/>
            <a:ext cx="1940672" cy="803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Medical Directorate</a:t>
            </a:r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General Manager</a:t>
            </a:r>
          </a:p>
        </p:txBody>
      </p:sp>
    </p:spTree>
    <p:extLst>
      <p:ext uri="{BB962C8B-B14F-4D97-AF65-F5344CB8AC3E}">
        <p14:creationId xmlns:p14="http://schemas.microsoft.com/office/powerpoint/2010/main" val="1112541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87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Ellarby</dc:creator>
  <cp:lastModifiedBy>BRAY, Jo (LEEDS TEACHING HOSPITALS NHS TRUST)</cp:lastModifiedBy>
  <cp:revision>119</cp:revision>
  <cp:lastPrinted>2021-03-12T08:04:45Z</cp:lastPrinted>
  <dcterms:created xsi:type="dcterms:W3CDTF">2020-06-18T10:48:31Z</dcterms:created>
  <dcterms:modified xsi:type="dcterms:W3CDTF">2023-03-06T11:26:59Z</dcterms:modified>
</cp:coreProperties>
</file>